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3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4.xml" ContentType="application/inkml+xml"/>
  <Override PartName="/ppt/notesSlides/notesSlide10.xml" ContentType="application/vnd.openxmlformats-officedocument.presentationml.notesSlide+xml"/>
  <Override PartName="/ppt/ink/ink5.xml" ContentType="application/inkml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sldIdLst>
    <p:sldId id="256" r:id="rId2"/>
    <p:sldId id="276" r:id="rId3"/>
    <p:sldId id="294" r:id="rId4"/>
    <p:sldId id="299" r:id="rId5"/>
    <p:sldId id="297" r:id="rId6"/>
    <p:sldId id="295" r:id="rId7"/>
    <p:sldId id="283" r:id="rId8"/>
    <p:sldId id="296" r:id="rId9"/>
    <p:sldId id="293" r:id="rId10"/>
    <p:sldId id="300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stavo Delgado" initials="GD" lastIdx="4" clrIdx="0">
    <p:extLst>
      <p:ext uri="{19B8F6BF-5375-455C-9EA6-DF929625EA0E}">
        <p15:presenceInfo xmlns:p15="http://schemas.microsoft.com/office/powerpoint/2012/main" userId="S::078717@one.phoenix.gov::4907ed88-15ec-4093-a083-86126455e0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1E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110" autoAdjust="0"/>
    <p:restoredTop sz="89123" autoAdjust="0"/>
  </p:normalViewPr>
  <p:slideViewPr>
    <p:cSldViewPr>
      <p:cViewPr varScale="1">
        <p:scale>
          <a:sx n="72" d="100"/>
          <a:sy n="72" d="100"/>
        </p:scale>
        <p:origin x="178" y="5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7:47:35.31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19078 137,'0'0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7:47:35.31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19078 137,'0'0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7:47:35.31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19078 137,'0'0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7:47:35.31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19078 137,'0'0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18T17:47:35.311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19078 137,'0'0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697F99-F967-4E47-9CAD-62C192519662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1E102-64FF-4E97-A61F-1BE068147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02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81E102-64FF-4E97-A61F-1BE0681477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079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81E102-64FF-4E97-A61F-1BE0681477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13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81E102-64FF-4E97-A61F-1BE06814777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20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 that the scope of this project has been outside the resources of the pavement maintenance team, the sidewalk/street modernization program, and local drainage solutions projects.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81E102-64FF-4E97-A61F-1BE0681477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37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81E102-64FF-4E97-A61F-1BE0681477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9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 that the scope of this project has been outside the resources of the pavement maintenance team, the sidewalk/street modernization program, and local drainage solutions projects.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81E102-64FF-4E97-A61F-1BE0681477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090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81E102-64FF-4E97-A61F-1BE0681477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50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 that the scope of this project has been outside the resources of the pavement maintenance team, the sidewalk/street modernization program, and local drainage solutions projects.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81E102-64FF-4E97-A61F-1BE0681477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13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81E102-64FF-4E97-A61F-1BE0681477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45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Note that the scope of this project has been outside the resources of the pavement maintenance team, the sidewalk/street modernization program, and local drainage solutions projects.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81E102-64FF-4E97-A61F-1BE06814777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22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81E102-64FF-4E97-A61F-1BE0681477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52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BB661-ACC3-41F8-9A48-D4F3FEF134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668775"/>
            <a:ext cx="9144000" cy="1782201"/>
          </a:xfrm>
        </p:spPr>
        <p:txBody>
          <a:bodyPr anchor="t"/>
          <a:lstStyle>
            <a:lvl1pPr algn="ctr">
              <a:defRPr sz="5400" b="1"/>
            </a:lvl1pPr>
          </a:lstStyle>
          <a:p>
            <a:r>
              <a:rPr lang="en-US" dirty="0"/>
              <a:t>CLICK HERE TO EDIT MASTER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A1F5B-9280-405D-8900-3B621B05F6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610565"/>
            <a:ext cx="9144000" cy="575514"/>
          </a:xfrm>
        </p:spPr>
        <p:txBody>
          <a:bodyPr/>
          <a:lstStyle>
            <a:lvl1pPr marL="0" indent="0" algn="ctr">
              <a:buNone/>
              <a:defRPr sz="28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5890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Bullet Poin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5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2B40F9-EA4B-4787-B32A-3F9E1283D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607" y="115579"/>
            <a:ext cx="10817523" cy="1143878"/>
          </a:xfrm>
          <a:prstGeom prst="rect">
            <a:avLst/>
          </a:prstGeom>
        </p:spPr>
        <p:txBody>
          <a:bodyPr anchor="ctr"/>
          <a:lstStyle>
            <a:lvl1pPr algn="r">
              <a:defRPr sz="2800" b="1" spc="-1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HERE TO EDIT MASTER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B3DD876-7C78-421A-93B0-BA26F4E99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607" y="1676400"/>
            <a:ext cx="10817523" cy="4500563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spcAft>
                <a:spcPts val="1200"/>
              </a:spcAft>
            </a:pPr>
            <a:r>
              <a:rPr lang="en-US" dirty="0"/>
              <a:t>Click here to edit subtitle</a:t>
            </a:r>
          </a:p>
          <a:p>
            <a:pPr marL="687388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Point 1</a:t>
            </a:r>
          </a:p>
          <a:p>
            <a:pPr marL="687388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Point 2</a:t>
            </a:r>
          </a:p>
          <a:p>
            <a:pPr marL="687388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Point 3 </a:t>
            </a:r>
          </a:p>
          <a:p>
            <a:pPr marL="687388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Point 4 </a:t>
            </a:r>
          </a:p>
        </p:txBody>
      </p:sp>
    </p:spTree>
    <p:extLst>
      <p:ext uri="{BB962C8B-B14F-4D97-AF65-F5344CB8AC3E}">
        <p14:creationId xmlns:p14="http://schemas.microsoft.com/office/powerpoint/2010/main" val="294599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sert Image / Table / Graphic / Etc.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5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2B40F9-EA4B-4787-B32A-3F9E1283D9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5607" y="115579"/>
            <a:ext cx="10817523" cy="1143878"/>
          </a:xfrm>
          <a:prstGeom prst="rect">
            <a:avLst/>
          </a:prstGeom>
        </p:spPr>
        <p:txBody>
          <a:bodyPr anchor="ctr"/>
          <a:lstStyle>
            <a:lvl1pPr algn="r">
              <a:defRPr sz="2800" b="1" spc="-1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HERE TO EDIT MASTER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B8B1C53-761A-4E47-9519-28091D12026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5607" y="1676400"/>
            <a:ext cx="10817523" cy="4351338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sz="2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517525" indent="-282575"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517525" indent="-282575"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517525" indent="-282575">
              <a:spcAft>
                <a:spcPts val="600"/>
              </a:spcAft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517525" indent="-282575"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here to edit master style</a:t>
            </a:r>
          </a:p>
        </p:txBody>
      </p:sp>
    </p:spTree>
    <p:extLst>
      <p:ext uri="{BB962C8B-B14F-4D97-AF65-F5344CB8AC3E}">
        <p14:creationId xmlns:p14="http://schemas.microsoft.com/office/powerpoint/2010/main" val="208512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sldNum" idx="12"/>
          </p:nvPr>
        </p:nvSpPr>
        <p:spPr>
          <a:xfrm>
            <a:off x="11296610" y="6217621"/>
            <a:ext cx="731599" cy="52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>
              <a:defRPr sz="1400"/>
            </a:lvl1pPr>
          </a:lstStyle>
          <a:p>
            <a:pPr algn="r"/>
            <a:fld id="{00000000-1234-1234-1234-123412341234}" type="slidenum">
              <a:rPr lang="en" smtClean="0">
                <a:solidFill>
                  <a:schemeClr val="dk2"/>
                </a:solidFill>
              </a:rPr>
              <a:pPr algn="r"/>
              <a:t>‹#›</a:t>
            </a:fld>
            <a:endParaRPr lang="en" dirty="0">
              <a:solidFill>
                <a:schemeClr val="dk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1C0CE3-880E-46DD-8216-04868DED1FFA}"/>
              </a:ext>
            </a:extLst>
          </p:cNvPr>
          <p:cNvSpPr/>
          <p:nvPr userDrawn="1"/>
        </p:nvSpPr>
        <p:spPr>
          <a:xfrm>
            <a:off x="1" y="-7516"/>
            <a:ext cx="12192000" cy="121491"/>
          </a:xfrm>
          <a:prstGeom prst="rect">
            <a:avLst/>
          </a:prstGeom>
          <a:solidFill>
            <a:srgbClr val="871E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en-US" sz="1867" kern="0">
              <a:solidFill>
                <a:srgbClr val="871E4A"/>
              </a:solidFill>
              <a:latin typeface="Arial"/>
              <a:sym typeface="Arial"/>
              <a:rtl val="0"/>
            </a:endParaRPr>
          </a:p>
        </p:txBody>
      </p:sp>
      <p:pic>
        <p:nvPicPr>
          <p:cNvPr id="4" name="Shape 350">
            <a:extLst>
              <a:ext uri="{FF2B5EF4-FFF2-40B4-BE49-F238E27FC236}">
                <a16:creationId xmlns:a16="http://schemas.microsoft.com/office/drawing/2014/main" id="{ABC84C9F-A45E-4AE5-B549-5A7FE1CF7EDE}"/>
              </a:ext>
            </a:extLst>
          </p:cNvPr>
          <p:cNvPicPr preferRelativeResize="0"/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31376" y="117128"/>
            <a:ext cx="12259235" cy="1218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352">
            <a:extLst>
              <a:ext uri="{FF2B5EF4-FFF2-40B4-BE49-F238E27FC236}">
                <a16:creationId xmlns:a16="http://schemas.microsoft.com/office/drawing/2014/main" id="{F1808A44-40C3-4BF4-9D98-77F659EAAD5B}"/>
              </a:ext>
            </a:extLst>
          </p:cNvPr>
          <p:cNvPicPr preferRelativeResize="0"/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250" y="348820"/>
            <a:ext cx="3052794" cy="748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34B42A6-2D32-4AE2-A447-28CFA81635E5}"/>
              </a:ext>
            </a:extLst>
          </p:cNvPr>
          <p:cNvSpPr/>
          <p:nvPr userDrawn="1"/>
        </p:nvSpPr>
        <p:spPr>
          <a:xfrm>
            <a:off x="0" y="1281953"/>
            <a:ext cx="12192000" cy="5576047"/>
          </a:xfrm>
          <a:prstGeom prst="rect">
            <a:avLst/>
          </a:prstGeom>
          <a:blipFill dpi="0" rotWithShape="1">
            <a:blip r:embed="rId5">
              <a:alphaModFix amt="10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415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3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customXml" Target="../ink/ink3.xml"/><Relationship Id="rId7" Type="http://schemas.openxmlformats.org/officeDocument/2006/relationships/oleObject" Target="../embeddings/oleObject1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898CA-8BB1-4019-B7FD-E977D39269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1613" y="152400"/>
            <a:ext cx="8610600" cy="990600"/>
          </a:xfrm>
        </p:spPr>
        <p:txBody>
          <a:bodyPr/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Verdana" panose="020B0604030504040204" pitchFamily="34" charset="0"/>
              </a:rPr>
              <a:t>5</a:t>
            </a:r>
            <a:r>
              <a:rPr lang="en-US" sz="3600" baseline="300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Verdana" panose="020B0604030504040204" pitchFamily="34" charset="0"/>
              </a:rPr>
              <a:t>th</a:t>
            </a:r>
            <a:r>
              <a:rPr lang="en-US" sz="3600" dirty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Verdana" panose="020B0604030504040204" pitchFamily="34" charset="0"/>
              </a:rPr>
              <a:t> Avenue Bike Lane Protection Alternatives</a:t>
            </a:r>
            <a:endParaRPr lang="en-US" sz="3600" dirty="0">
              <a:solidFill>
                <a:schemeClr val="tx1">
                  <a:lumMod val="90000"/>
                  <a:lumOff val="1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02BF86-C1C3-4E4E-BE30-A197BFDE09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75" b="19775"/>
          <a:stretch/>
        </p:blipFill>
        <p:spPr>
          <a:xfrm>
            <a:off x="533400" y="1371600"/>
            <a:ext cx="10848813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62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A864A76-BDD4-4AC7-8F69-37EAFFC14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579"/>
            <a:ext cx="12191999" cy="1143878"/>
          </a:xfrm>
        </p:spPr>
        <p:txBody>
          <a:bodyPr/>
          <a:lstStyle/>
          <a:p>
            <a:r>
              <a:rPr kumimoji="0" lang="en-US" altLang="en-US" sz="3200" b="1" i="0" u="none" strike="noStrike" kern="0" cap="none" spc="-100" normalizeH="0" baseline="0" noProof="0" dirty="0">
                <a:ln>
                  <a:noFill/>
                </a:ln>
                <a:solidFill>
                  <a:srgbClr val="262626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Separated Pedestrian Access &amp; Bike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5418A1A-4B81-4D62-BEAF-321DC553FB3F}"/>
                  </a:ext>
                </a:extLst>
              </p14:cNvPr>
              <p14:cNvContentPartPr/>
              <p14:nvPr/>
            </p14:nvContentPartPr>
            <p14:xfrm>
              <a:off x="11763120" y="4123905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5418A1A-4B81-4D62-BEAF-321DC553FB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54120" y="411490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4728D4A-9C65-8204-4125-8861E2955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98194" y="1292439"/>
            <a:ext cx="5551161" cy="5565561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0B4FDD2-0E1D-ACBD-ACF5-EF3D4124D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3276600"/>
            <a:ext cx="5638800" cy="882334"/>
          </a:xfrm>
        </p:spPr>
        <p:txBody>
          <a:bodyPr/>
          <a:lstStyle/>
          <a:p>
            <a:pPr marL="344488"/>
            <a:r>
              <a:rPr lang="en-US" sz="3000" b="0" dirty="0"/>
              <a:t>Tuff Curb Flexible Delineator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01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ABC88-E1A8-49A0-BACF-0145C3CAC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15579"/>
            <a:ext cx="11307793" cy="1143878"/>
          </a:xfrm>
        </p:spPr>
        <p:txBody>
          <a:bodyPr/>
          <a:lstStyle/>
          <a:p>
            <a:r>
              <a:rPr lang="en-US" sz="4200" dirty="0"/>
              <a:t>                    Open Discussion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2159C8-FBA5-4FF7-9625-A97FEAB77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259457"/>
            <a:ext cx="4786996" cy="5583303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001BFED-BE3F-43A2-BE93-27642BC9007E}"/>
              </a:ext>
            </a:extLst>
          </p:cNvPr>
          <p:cNvSpPr txBox="1">
            <a:spLocks/>
          </p:cNvSpPr>
          <p:nvPr/>
        </p:nvSpPr>
        <p:spPr>
          <a:xfrm>
            <a:off x="762000" y="3048000"/>
            <a:ext cx="4191000" cy="1151842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 b="1" i="0" u="none" strike="noStrike" cap="none" baseline="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517525" marR="0" indent="-282575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b="0" i="0" u="none" strike="noStrike"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517525" marR="0" indent="-282575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b="0" i="0" u="none" strike="noStrike"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517525" marR="0" indent="-282575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b="0" i="0" u="none" strike="noStrike"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517525" marR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b="0" i="0" u="none" strike="noStrike"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marL="344488"/>
            <a:r>
              <a:rPr lang="en-US" sz="4800" kern="0" dirty="0"/>
              <a:t>Thank You!</a:t>
            </a:r>
          </a:p>
          <a:p>
            <a:pPr marL="344488"/>
            <a:endParaRPr lang="en-US" sz="3000" kern="0" dirty="0"/>
          </a:p>
          <a:p>
            <a:pPr marL="344488"/>
            <a:endParaRPr lang="en-US" sz="3000" b="0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208386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A3FDD-5303-4198-947D-71EBFADCA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3927" y="990600"/>
            <a:ext cx="7010400" cy="762878"/>
          </a:xfrm>
        </p:spPr>
        <p:txBody>
          <a:bodyPr/>
          <a:lstStyle/>
          <a:p>
            <a:pPr algn="ctr"/>
            <a:r>
              <a:rPr lang="en-US" sz="3200" u="sng" dirty="0"/>
              <a:t>5TH AVE – DESIGN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D4600-3B64-4999-84B3-F7A2A5242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09257"/>
            <a:ext cx="6477000" cy="5029200"/>
          </a:xfrm>
        </p:spPr>
        <p:txBody>
          <a:bodyPr/>
          <a:lstStyle/>
          <a:p>
            <a:pPr marL="687388" indent="-342900">
              <a:buFont typeface="Arial" panose="020B0604020202020204" pitchFamily="34" charset="0"/>
              <a:buChar char="•"/>
            </a:pPr>
            <a:r>
              <a:rPr lang="en-US" sz="2800" b="0" dirty="0"/>
              <a:t>Southbound bike lane with side walks south of </a:t>
            </a:r>
            <a:r>
              <a:rPr lang="en-US" sz="2800" b="0" kern="0" dirty="0"/>
              <a:t>Encanto Boulevard</a:t>
            </a:r>
          </a:p>
          <a:p>
            <a:pPr marL="687388" indent="-342900">
              <a:buFont typeface="Arial" panose="020B0604020202020204" pitchFamily="34" charset="0"/>
              <a:buChar char="•"/>
            </a:pPr>
            <a:r>
              <a:rPr lang="en-US" sz="2800" b="0" dirty="0"/>
              <a:t>ADA Ramps</a:t>
            </a:r>
            <a:endParaRPr lang="en-US" sz="2800" b="0" kern="0" dirty="0"/>
          </a:p>
          <a:p>
            <a:pPr marL="687388" indent="-342900">
              <a:buFont typeface="Arial" panose="020B0604020202020204" pitchFamily="34" charset="0"/>
              <a:buChar char="•"/>
            </a:pPr>
            <a:r>
              <a:rPr lang="en-US" sz="2800" b="0" dirty="0"/>
              <a:t>Southbound bike lane with pedestrian access north of </a:t>
            </a:r>
            <a:r>
              <a:rPr lang="en-US" sz="2800" b="0" kern="0" dirty="0"/>
              <a:t>Encanto Boulevard</a:t>
            </a:r>
            <a:endParaRPr lang="en-US" sz="2800" b="0" dirty="0"/>
          </a:p>
          <a:p>
            <a:pPr marL="687388" indent="-342900">
              <a:buFont typeface="Arial" panose="020B0604020202020204" pitchFamily="34" charset="0"/>
              <a:buChar char="•"/>
            </a:pPr>
            <a:r>
              <a:rPr lang="en-US" sz="2800" b="0" kern="0" dirty="0"/>
              <a:t>All-way Stop at Encanto Boulevard</a:t>
            </a:r>
          </a:p>
          <a:p>
            <a:pPr marL="687388" indent="-342900">
              <a:buFont typeface="Arial" panose="020B0604020202020204" pitchFamily="34" charset="0"/>
              <a:buChar char="•"/>
            </a:pPr>
            <a:r>
              <a:rPr lang="en-US" sz="2800" b="0" dirty="0"/>
              <a:t>On-street parking</a:t>
            </a:r>
          </a:p>
          <a:p>
            <a:pPr marL="687388" indent="-342900">
              <a:buFont typeface="Arial" panose="020B0604020202020204" pitchFamily="34" charset="0"/>
              <a:buChar char="•"/>
            </a:pPr>
            <a:r>
              <a:rPr lang="en-US" sz="2800" b="0" dirty="0"/>
              <a:t>One-way southbound traffic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BAFA6C-83C2-4256-995A-84E3DBD35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0"/>
            <a:ext cx="4953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6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A864A76-BDD4-4AC7-8F69-37EAFFC14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579"/>
            <a:ext cx="12191999" cy="1143878"/>
          </a:xfrm>
        </p:spPr>
        <p:txBody>
          <a:bodyPr/>
          <a:lstStyle/>
          <a:p>
            <a:r>
              <a:rPr lang="en-US" altLang="en-US" sz="3600" dirty="0">
                <a:latin typeface="Verdana" panose="020B0604030504040204" pitchFamily="34" charset="0"/>
              </a:rPr>
              <a:t>Precast Curb Detail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5418A1A-4B81-4D62-BEAF-321DC553FB3F}"/>
                  </a:ext>
                </a:extLst>
              </p14:cNvPr>
              <p14:cNvContentPartPr/>
              <p14:nvPr/>
            </p14:nvContentPartPr>
            <p14:xfrm>
              <a:off x="11763120" y="4123905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5418A1A-4B81-4D62-BEAF-321DC553FB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54120" y="411490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4728D4A-9C65-8204-4125-8861E2955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3000" y="1138686"/>
            <a:ext cx="9945678" cy="571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0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A3FDD-5303-4198-947D-71EBFADCA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143000"/>
            <a:ext cx="12192000" cy="685800"/>
          </a:xfrm>
        </p:spPr>
        <p:txBody>
          <a:bodyPr/>
          <a:lstStyle/>
          <a:p>
            <a:pPr algn="l"/>
            <a:r>
              <a:rPr lang="en-US" altLang="en-US" sz="3200" u="sng" dirty="0">
                <a:latin typeface="+mj-lt"/>
              </a:rPr>
              <a:t>5</a:t>
            </a:r>
            <a:r>
              <a:rPr lang="en-US" altLang="en-US" sz="3200" u="sng" baseline="30000" dirty="0">
                <a:latin typeface="+mj-lt"/>
              </a:rPr>
              <a:t>th</a:t>
            </a:r>
            <a:r>
              <a:rPr lang="en-US" altLang="en-US" sz="3200" u="sng" dirty="0">
                <a:latin typeface="+mj-lt"/>
              </a:rPr>
              <a:t> Avenue – South of Encanto Boulevard</a:t>
            </a:r>
            <a:endParaRPr lang="en-US" sz="3200" u="sng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D4600-3B64-4999-84B3-F7A2A5242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05877"/>
            <a:ext cx="10287000" cy="4875923"/>
          </a:xfrm>
        </p:spPr>
        <p:txBody>
          <a:bodyPr/>
          <a:lstStyle/>
          <a:p>
            <a:pPr marL="687388" indent="-342900">
              <a:buFont typeface="Arial" panose="020B0604020202020204" pitchFamily="34" charset="0"/>
              <a:buChar char="•"/>
            </a:pPr>
            <a:r>
              <a:rPr lang="en-US" sz="3000" b="0" dirty="0"/>
              <a:t>Precast concrete curb segments measure 8 feet 5 inches in length, 1 foot 6 inches in width, and 6 inches in height.</a:t>
            </a:r>
          </a:p>
          <a:p>
            <a:pPr marL="687388" indent="-342900">
              <a:buFont typeface="Arial" panose="020B0604020202020204" pitchFamily="34" charset="0"/>
              <a:buChar char="•"/>
            </a:pPr>
            <a:r>
              <a:rPr lang="en-US" sz="3000" b="0" dirty="0"/>
              <a:t>The curb segments are installed at an approximate spacing of 8 to 10 feet apart.</a:t>
            </a:r>
          </a:p>
          <a:p>
            <a:pPr marL="687388" indent="-342900">
              <a:buFont typeface="Arial" panose="020B0604020202020204" pitchFamily="34" charset="0"/>
              <a:buChar char="•"/>
            </a:pPr>
            <a:r>
              <a:rPr lang="en-US" sz="3000" b="0" dirty="0"/>
              <a:t>Cast-in-place concrete curbs are used at intersections to narrow entry points, ensuring better control and guidance.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747345B-33C1-AF75-30B5-3CFBDB39A8A5}"/>
              </a:ext>
            </a:extLst>
          </p:cNvPr>
          <p:cNvSpPr txBox="1">
            <a:spLocks/>
          </p:cNvSpPr>
          <p:nvPr/>
        </p:nvSpPr>
        <p:spPr>
          <a:xfrm>
            <a:off x="3886200" y="304800"/>
            <a:ext cx="8534400" cy="685800"/>
          </a:xfrm>
          <a:prstGeom prst="rect">
            <a:avLst/>
          </a:prstGeom>
        </p:spPr>
        <p:txBody>
          <a:bodyPr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 spc="-1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pPr algn="l"/>
            <a:r>
              <a:rPr lang="en-US" altLang="en-US" sz="3600" kern="0" dirty="0">
                <a:latin typeface="Verdana" panose="020B0604030504040204" pitchFamily="34" charset="0"/>
              </a:rPr>
              <a:t>Vertical Bike Lane Protection Features</a:t>
            </a:r>
            <a:endParaRPr lang="en-US" sz="3600" kern="0" dirty="0"/>
          </a:p>
        </p:txBody>
      </p:sp>
    </p:spTree>
    <p:extLst>
      <p:ext uri="{BB962C8B-B14F-4D97-AF65-F5344CB8AC3E}">
        <p14:creationId xmlns:p14="http://schemas.microsoft.com/office/powerpoint/2010/main" val="151326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A864A76-BDD4-4AC7-8F69-37EAFFC14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0" y="57683"/>
            <a:ext cx="8610599" cy="1143878"/>
          </a:xfrm>
        </p:spPr>
        <p:txBody>
          <a:bodyPr/>
          <a:lstStyle/>
          <a:p>
            <a:r>
              <a:rPr lang="en-US" altLang="en-US" sz="4000" dirty="0">
                <a:latin typeface="Verdana" panose="020B0604030504040204" pitchFamily="34" charset="0"/>
              </a:rPr>
              <a:t>    </a:t>
            </a:r>
            <a:r>
              <a:rPr lang="en-US" altLang="en-US" sz="3200" dirty="0">
                <a:latin typeface="Verdana" panose="020B0604030504040204" pitchFamily="34" charset="0"/>
              </a:rPr>
              <a:t>Parking Separated Bike Lanes</a:t>
            </a:r>
            <a:endParaRPr lang="en-US" sz="3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5418A1A-4B81-4D62-BEAF-321DC553FB3F}"/>
                  </a:ext>
                </a:extLst>
              </p14:cNvPr>
              <p14:cNvContentPartPr/>
              <p14:nvPr/>
            </p14:nvContentPartPr>
            <p14:xfrm>
              <a:off x="11763120" y="4123905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5418A1A-4B81-4D62-BEAF-321DC553FB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54120" y="411490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4728D4A-9C65-8204-4125-8861E2955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355" y="1429282"/>
            <a:ext cx="9849994" cy="537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0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D4600-3B64-4999-84B3-F7A2A5242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05878"/>
            <a:ext cx="10896600" cy="4836544"/>
          </a:xfrm>
        </p:spPr>
        <p:txBody>
          <a:bodyPr/>
          <a:lstStyle/>
          <a:p>
            <a:pPr marL="858838" indent="-514350">
              <a:buFont typeface="+mj-lt"/>
              <a:buAutoNum type="arabicPeriod"/>
            </a:pPr>
            <a:r>
              <a:rPr lang="en-US" sz="3000" b="0" dirty="0"/>
              <a:t>Parked cars in the buffer zones enhance the level of protection for cyclists.</a:t>
            </a:r>
          </a:p>
          <a:p>
            <a:pPr marL="858838" indent="-514350">
              <a:buFont typeface="+mj-lt"/>
              <a:buAutoNum type="arabicPeriod"/>
            </a:pPr>
            <a:r>
              <a:rPr lang="en-US" sz="3000" b="0" dirty="0"/>
              <a:t>The placement of concrete curbs closer to the bike lanes helps to minimize confusion for motorists, improving access clarity.</a:t>
            </a:r>
          </a:p>
          <a:p>
            <a:pPr marL="858838" indent="-514350">
              <a:buFont typeface="+mj-lt"/>
              <a:buAutoNum type="arabicPeriod"/>
            </a:pPr>
            <a:r>
              <a:rPr lang="en-US" sz="3000" b="0" dirty="0"/>
              <a:t>There is a potential to reduce vehicle speeds, promoting safer conditions for cyclists.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042504-9CC2-24E7-C4CD-F573CE9E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115578"/>
            <a:ext cx="8382000" cy="1103621"/>
          </a:xfrm>
        </p:spPr>
        <p:txBody>
          <a:bodyPr/>
          <a:lstStyle/>
          <a:p>
            <a:r>
              <a:rPr lang="en-US" sz="3200" dirty="0">
                <a:latin typeface="+mj-lt"/>
              </a:rPr>
              <a:t>Benefits of Parking </a:t>
            </a:r>
            <a:r>
              <a:rPr lang="en-US" altLang="en-US" sz="3200" dirty="0">
                <a:latin typeface="+mj-lt"/>
              </a:rPr>
              <a:t>Separated Bike Lanes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91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A864A76-BDD4-4AC7-8F69-37EAFFC14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579"/>
            <a:ext cx="12191999" cy="1143878"/>
          </a:xfrm>
        </p:spPr>
        <p:txBody>
          <a:bodyPr/>
          <a:lstStyle/>
          <a:p>
            <a:r>
              <a:rPr kumimoji="0" lang="en-US" altLang="en-US" sz="3200" b="1" i="0" u="none" strike="noStrike" kern="0" cap="none" spc="-100" normalizeH="0" baseline="0" noProof="0" dirty="0">
                <a:ln>
                  <a:noFill/>
                </a:ln>
                <a:solidFill>
                  <a:srgbClr val="262626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Separated Pedestrian Access &amp; Bike Lanes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5418A1A-4B81-4D62-BEAF-321DC553FB3F}"/>
                  </a:ext>
                </a:extLst>
              </p14:cNvPr>
              <p14:cNvContentPartPr/>
              <p14:nvPr/>
            </p14:nvContentPartPr>
            <p14:xfrm>
              <a:off x="11763120" y="4123905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5418A1A-4B81-4D62-BEAF-321DC553FB3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54120" y="4114905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20E634-9932-4338-BCA5-F30E5A67E0B5}"/>
              </a:ext>
            </a:extLst>
          </p:cNvPr>
          <p:cNvSpPr txBox="1">
            <a:spLocks/>
          </p:cNvSpPr>
          <p:nvPr/>
        </p:nvSpPr>
        <p:spPr>
          <a:xfrm>
            <a:off x="232375" y="1259458"/>
            <a:ext cx="11958184" cy="1399758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 b="1" i="0" u="none" strike="noStrike" cap="none" baseline="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517525" marR="0" indent="-282575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b="0" i="0" u="none" strike="noStrike"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517525" marR="0" indent="-282575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b="0" i="0" u="none" strike="noStrike"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517525" marR="0" indent="-282575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b="0" i="0" u="none" strike="noStrike"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517525" marR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b="0" i="0" u="none" strike="noStrike"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z="2600" u="sng" kern="0" dirty="0"/>
              <a:t>5th Avenue Pedestrian Access (North of Encanto Blvd):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0" kern="0" dirty="0"/>
              <a:t>Combined Northbound/Southbound Pedestrian Access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0" kern="0" dirty="0"/>
              <a:t>South Bound Bike Lane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C1B9070-0038-4062-AFD0-A900E0F23E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7354892"/>
              </p:ext>
            </p:extLst>
          </p:nvPr>
        </p:nvGraphicFramePr>
        <p:xfrm>
          <a:off x="1828800" y="2659576"/>
          <a:ext cx="10363199" cy="4198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7" imgW="3714417" imgH="1504819" progId="Acrobat.Document.DC">
                  <p:embed/>
                </p:oleObj>
              </mc:Choice>
              <mc:Fallback>
                <p:oleObj name="Acrobat Document" r:id="rId7" imgW="3714417" imgH="1504819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28800" y="2659576"/>
                        <a:ext cx="10363199" cy="41984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61AC868-ACC3-4913-B22D-2350586B456F}"/>
              </a:ext>
            </a:extLst>
          </p:cNvPr>
          <p:cNvSpPr txBox="1">
            <a:spLocks/>
          </p:cNvSpPr>
          <p:nvPr/>
        </p:nvSpPr>
        <p:spPr>
          <a:xfrm>
            <a:off x="9450687" y="3200400"/>
            <a:ext cx="1447800" cy="457199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 b="1" i="0" u="none" strike="noStrike" cap="none" baseline="0">
                <a:solidFill>
                  <a:schemeClr val="tx1">
                    <a:lumMod val="90000"/>
                    <a:lumOff val="10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517525" marR="0" indent="-282575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b="0" i="0" u="none" strike="noStrike"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517525" marR="0" indent="-282575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b="0" i="0" u="none" strike="noStrike"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517525" marR="0" indent="-282575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b="0" i="0" u="none" strike="noStrike"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517525" marR="0" indent="-2825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400" b="0" i="0" u="none" strike="noStrike" cap="none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ctr"/>
            <a:r>
              <a:rPr lang="en-US" sz="2000" kern="0" dirty="0"/>
              <a:t>PARKING</a:t>
            </a:r>
            <a:endParaRPr lang="en-US" sz="2000" b="0" kern="0" dirty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10231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A3FDD-5303-4198-947D-71EBFADCA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47786"/>
            <a:ext cx="12192000" cy="685800"/>
          </a:xfrm>
        </p:spPr>
        <p:txBody>
          <a:bodyPr/>
          <a:lstStyle/>
          <a:p>
            <a:pPr algn="l"/>
            <a:r>
              <a:rPr lang="en-US" altLang="en-US" sz="3200" u="sng" dirty="0">
                <a:latin typeface="+mj-lt"/>
              </a:rPr>
              <a:t>5</a:t>
            </a:r>
            <a:r>
              <a:rPr lang="en-US" altLang="en-US" sz="3200" u="sng" baseline="30000" dirty="0">
                <a:latin typeface="+mj-lt"/>
              </a:rPr>
              <a:t>th</a:t>
            </a:r>
            <a:r>
              <a:rPr lang="en-US" altLang="en-US" sz="3200" u="sng" dirty="0">
                <a:latin typeface="+mj-lt"/>
              </a:rPr>
              <a:t> Avenue – North of Encanto Boulevard</a:t>
            </a:r>
            <a:endParaRPr lang="en-US" sz="3200" u="sng" dirty="0"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D4600-3B64-4999-84B3-F7A2A5242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905877"/>
            <a:ext cx="11353800" cy="4875923"/>
          </a:xfrm>
        </p:spPr>
        <p:txBody>
          <a:bodyPr/>
          <a:lstStyle/>
          <a:p>
            <a:pPr marL="687388" indent="-342900">
              <a:buFont typeface="Arial" panose="020B0604020202020204" pitchFamily="34" charset="0"/>
              <a:buChar char="•"/>
            </a:pPr>
            <a:r>
              <a:rPr lang="en-US" sz="3000" b="0" dirty="0"/>
              <a:t>Precast concrete curb segments measure 8 feet 5 inches in length, 1 foot 6 inches in width, and 6 inches in height.</a:t>
            </a:r>
          </a:p>
          <a:p>
            <a:pPr marL="687388" indent="-342900">
              <a:buFont typeface="Arial" panose="020B0604020202020204" pitchFamily="34" charset="0"/>
              <a:buChar char="•"/>
            </a:pPr>
            <a:r>
              <a:rPr lang="en-US" sz="3000" b="0" dirty="0"/>
              <a:t>The curb segments are installed at an approximate spacing of 8 to 10 feet apart.</a:t>
            </a:r>
          </a:p>
          <a:p>
            <a:pPr marL="687388" indent="-342900">
              <a:buFont typeface="Arial" panose="020B0604020202020204" pitchFamily="34" charset="0"/>
              <a:buChar char="•"/>
            </a:pPr>
            <a:r>
              <a:rPr lang="en-US" sz="3000" b="0" dirty="0"/>
              <a:t>Tuff curb installed at critical intersections and access points improving access clarity. </a:t>
            </a:r>
          </a:p>
          <a:p>
            <a:pPr marL="687388" indent="-342900">
              <a:buFont typeface="Arial" panose="020B0604020202020204" pitchFamily="34" charset="0"/>
              <a:buChar char="•"/>
            </a:pPr>
            <a:endParaRPr lang="en-US" sz="3000" b="0" dirty="0"/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726DFB6-E469-190B-ACDB-10FC203A14F1}"/>
              </a:ext>
            </a:extLst>
          </p:cNvPr>
          <p:cNvSpPr txBox="1">
            <a:spLocks/>
          </p:cNvSpPr>
          <p:nvPr/>
        </p:nvSpPr>
        <p:spPr>
          <a:xfrm>
            <a:off x="3581400" y="381000"/>
            <a:ext cx="8610600" cy="766482"/>
          </a:xfrm>
          <a:prstGeom prst="rect">
            <a:avLst/>
          </a:prstGeom>
        </p:spPr>
        <p:txBody>
          <a:bodyPr anchor="ctr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 i="0" u="none" strike="noStrike" cap="none" spc="-1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</a:lstStyle>
          <a:p>
            <a:r>
              <a:rPr lang="en-US" altLang="en-US" sz="3600" kern="0" dirty="0">
                <a:latin typeface="+mj-lt"/>
              </a:rPr>
              <a:t>Vertical Protection Features</a:t>
            </a:r>
            <a:endParaRPr lang="en-US" sz="36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358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2A864A76-BDD4-4AC7-8F69-37EAFFC14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579"/>
            <a:ext cx="12191999" cy="1143878"/>
          </a:xfrm>
        </p:spPr>
        <p:txBody>
          <a:bodyPr/>
          <a:lstStyle/>
          <a:p>
            <a:r>
              <a:rPr kumimoji="0" lang="en-US" altLang="en-US" sz="3200" b="1" i="0" u="none" strike="noStrike" kern="0" cap="none" spc="-100" normalizeH="0" baseline="0" noProof="0" dirty="0">
                <a:ln>
                  <a:noFill/>
                </a:ln>
                <a:solidFill>
                  <a:srgbClr val="262626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Separated Pedestrian Access &amp; Bike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5418A1A-4B81-4D62-BEAF-321DC553FB3F}"/>
                  </a:ext>
                </a:extLst>
              </p14:cNvPr>
              <p14:cNvContentPartPr/>
              <p14:nvPr/>
            </p14:nvContentPartPr>
            <p14:xfrm>
              <a:off x="11763120" y="4123905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5418A1A-4B81-4D62-BEAF-321DC553FB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754120" y="4114905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4728D4A-9C65-8204-4125-8861E2955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1259457"/>
            <a:ext cx="9741730" cy="550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7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ity of Phoenix Streets">
  <a:themeElements>
    <a:clrScheme name="Custom 1">
      <a:dk1>
        <a:srgbClr val="262626"/>
      </a:dk1>
      <a:lt1>
        <a:srgbClr val="FFFFFF"/>
      </a:lt1>
      <a:dk2>
        <a:srgbClr val="595959"/>
      </a:dk2>
      <a:lt2>
        <a:srgbClr val="EEEEEE"/>
      </a:lt2>
      <a:accent1>
        <a:srgbClr val="871E4A"/>
      </a:accent1>
      <a:accent2>
        <a:srgbClr val="FAE6ED"/>
      </a:accent2>
      <a:accent3>
        <a:srgbClr val="052C3D"/>
      </a:accent3>
      <a:accent4>
        <a:srgbClr val="C9D2D7"/>
      </a:accent4>
      <a:accent5>
        <a:srgbClr val="871E4A"/>
      </a:accent5>
      <a:accent6>
        <a:srgbClr val="871E4A"/>
      </a:accent6>
      <a:hlink>
        <a:srgbClr val="871E4A"/>
      </a:hlink>
      <a:folHlink>
        <a:srgbClr val="871E4A"/>
      </a:folHlink>
    </a:clrScheme>
    <a:fontScheme name="Phoenix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10585</TotalTime>
  <Words>424</Words>
  <Application>Microsoft Office PowerPoint</Application>
  <PresentationFormat>Widescreen</PresentationFormat>
  <Paragraphs>50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Verdana</vt:lpstr>
      <vt:lpstr>City of Phoenix Streets</vt:lpstr>
      <vt:lpstr>Acrobat Document</vt:lpstr>
      <vt:lpstr>5th Avenue Bike Lane Protection Alternatives</vt:lpstr>
      <vt:lpstr>5TH AVE – DESIGN ELEMENTS</vt:lpstr>
      <vt:lpstr>Precast Curb Detail</vt:lpstr>
      <vt:lpstr>5th Avenue – South of Encanto Boulevard</vt:lpstr>
      <vt:lpstr>    Parking Separated Bike Lanes</vt:lpstr>
      <vt:lpstr>Benefits of Parking Separated Bike Lanes</vt:lpstr>
      <vt:lpstr>Separated Pedestrian Access &amp; Bike Lanes</vt:lpstr>
      <vt:lpstr>5th Avenue – North of Encanto Boulevard</vt:lpstr>
      <vt:lpstr>Separated Pedestrian Access &amp; Bike</vt:lpstr>
      <vt:lpstr>Separated Pedestrian Access &amp; Bike</vt:lpstr>
      <vt:lpstr>                    Open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Katy Konik</dc:creator>
  <cp:lastModifiedBy>Sandra Lefcovich</cp:lastModifiedBy>
  <cp:revision>236</cp:revision>
  <dcterms:created xsi:type="dcterms:W3CDTF">2020-06-26T15:08:25Z</dcterms:created>
  <dcterms:modified xsi:type="dcterms:W3CDTF">2023-07-26T04:03:58Z</dcterms:modified>
</cp:coreProperties>
</file>